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9F592-B283-4088-8EAD-CD4A1E3E1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5A8ACB-A613-44A6-B70E-2C48ACEF2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3474FA-0431-4922-A859-656918DA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4E78F2-69E7-4217-B276-98602C72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342F6-CD78-4147-B41E-D136D6D4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279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230F39-99F1-45C1-BCF2-7FC156E2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BA5746-804A-44D6-98B6-F9EBD057D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2AFAD7-CDEB-4F87-9E85-1502CC75B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70133-6BF1-4A98-A136-1D3DE933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39F09-995E-4914-8C30-A27B80F9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0643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84D9D5-C45B-4904-BF25-27881E74A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7DE341-471B-43AD-ACE2-1AC23F86B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B39B64-E2BB-4919-A7E5-E389752C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2FD154-675D-4A24-AE9A-C06AF74D8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6F6009-9A09-4195-B82B-3D92C46E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3986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BB1CE-0FB4-47D1-AAB2-78F0AFC0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281799-67E5-448B-B4D5-CE015B295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1B6413-6D17-4824-B325-E347371F4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5145AF-659F-4752-8282-2A4A5831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8AE59F-3AFD-4C15-8DE5-01FB31FC1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6382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574F4-DA75-475C-BDBE-B094093C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472445-D8EA-4CB3-8CA0-1F16FB0EE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593E4-4BC7-4B3E-A0D2-258BDA94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DF6E7B-8115-4A5B-9040-7EE49A83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4C1B8B-6C8A-4F04-A3B7-CA94C9C3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2967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CD3DD-DAAC-4198-8BD6-281D9F3B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7E93E-D333-473A-987C-6DFA5309A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796DE4-6E0F-45B1-88B0-CA37DCAC6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4A66B9-CD25-459E-BE16-918573811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6528D5-37F2-420A-BCDF-AC2518AD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9DE52A-16FA-4549-A04E-B0FB76F81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080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21499-093C-466F-9845-0E663BB8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864C60-79CD-4C60-896A-B28B91154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B595F5-FBEE-49AE-81D9-CC3FB2027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916DA6B-F22F-4C61-A07C-15DBB642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199E384-C771-4ABB-A27A-05CD89641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D03D764-F5BB-4CF2-BCF9-E94C5200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12910A-5428-43BF-921C-40506914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5AF5A3-0044-4838-89E2-D93967D3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682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55785-3070-4C78-92BC-CC65C5AC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C2AE4E8-F55B-471B-B119-FBAF43657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DC3C90-22D4-4CA8-8141-C9E9E49B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3BB70F-3EBD-4E97-887C-34880B9BB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1016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DC3F759-3B54-4F66-A73C-16A13388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CEB632-BCB3-4BF1-9528-C052F9CD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C90845-33E2-4B3E-BF08-84AFE8F6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32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9486C-2DE3-4263-9A36-B41BED9D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BDA335-7BF2-48E1-A887-70056C4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F7ADCE-6B96-4FDE-AE97-17199BDBF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DF8CE6-D22C-4D20-B480-624BD0E76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FA252E-E657-4B4F-B2D1-EC1B2778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B8BA5C-FC0A-496D-8A50-6A7177484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27730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32B07-C11A-4591-9CAB-0796CF93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AC7438-FDBA-4BDB-81E6-A825EA14F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A4C689-8F48-4824-8CB3-9B32463E4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FDEA15-9FA0-419C-AF50-E63494EB9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E73E1C-DEF9-4E61-9003-81A4BCEF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DA735B-021F-4038-9EAA-B8BFC576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2709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F02FFA4-9C55-4BC4-9FFF-4A3B0EC8F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EF7C46-3E22-463D-893D-27F1D171C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A476BA-5DC4-4C8A-8DD2-CB8DD0528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66930-78C8-4048-B619-5BE1FDEBDE40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DCF620-BFF9-47A0-8515-6F172E862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9D4806-0AEE-4589-A84F-B4215A49A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28362-AB9F-4A08-BC59-BB427A420F1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963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0E44C-8728-4E6C-A83D-6C8894FDB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5432" y="742473"/>
            <a:ext cx="9144000" cy="1381188"/>
          </a:xfrm>
        </p:spPr>
        <p:txBody>
          <a:bodyPr anchor="ctr">
            <a:noAutofit/>
          </a:bodyPr>
          <a:lstStyle/>
          <a:p>
            <a:r>
              <a:rPr lang="es-419" sz="5400" b="1" u="sng" dirty="0">
                <a:latin typeface="+mn-lt"/>
              </a:rPr>
              <a:t>Glosario Método Matte</a:t>
            </a:r>
            <a:br>
              <a:rPr lang="es-419" sz="5400" b="1" u="sng" dirty="0">
                <a:latin typeface="+mn-lt"/>
              </a:rPr>
            </a:br>
            <a:r>
              <a:rPr lang="es-419" sz="5400" b="1" u="sng" dirty="0">
                <a:latin typeface="+mn-lt"/>
              </a:rPr>
              <a:t>para padres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8FF8D1-3CEB-4083-AE39-1388A2C63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>
            <a:normAutofit/>
          </a:bodyPr>
          <a:lstStyle/>
          <a:p>
            <a:endParaRPr lang="es-419" sz="18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6780A2-3F12-435B-9722-F686E566D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58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341"/>
    </mc:Choice>
    <mc:Fallback xmlns="">
      <p:transition spd="slow" advTm="1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B471EA0-CBD8-4FB7-B38A-F09543DC5D4C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4">
              <a:alphaModFix amt="26000"/>
            </a:blip>
            <a:stretch>
              <a:fillRect/>
            </a:stretch>
          </a:blipFill>
        </p:spPr>
        <p:txBody>
          <a:bodyPr/>
          <a:lstStyle/>
          <a:p>
            <a:endParaRPr lang="es-419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3E6ADDA-6F45-49F8-92AB-7FCD37BF1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419" i="1" dirty="0"/>
              <a:t>Estimado Apoderado/a: El siguiente material ha sido realizado con el fin de </a:t>
            </a:r>
            <a:r>
              <a:rPr lang="es-419" b="1" i="1" dirty="0"/>
              <a:t>aclarar ciertos conceptos </a:t>
            </a:r>
            <a:r>
              <a:rPr lang="es-419" i="1" dirty="0"/>
              <a:t>que pudieran generar dudas al observar los videos de clases del método Matte. </a:t>
            </a:r>
          </a:p>
          <a:p>
            <a:pPr marL="0" indent="0" algn="ctr">
              <a:buNone/>
            </a:pPr>
            <a:r>
              <a:rPr lang="es-419" i="1" dirty="0"/>
              <a:t>La idea es conocer estos conceptos </a:t>
            </a:r>
            <a:r>
              <a:rPr lang="es-419" b="1" i="1" dirty="0"/>
              <a:t>antes de comenzar con las clases</a:t>
            </a:r>
            <a:r>
              <a:rPr lang="es-419" i="1" dirty="0"/>
              <a:t>, de manera que el adulto se encuentre preparado para comprender en su totalidad el desarrollo de éstas y poder apoyar de mejor manera el proceso de aprendizaje del estudiante.</a:t>
            </a:r>
          </a:p>
          <a:p>
            <a:pPr marL="0" indent="0" algn="ctr">
              <a:buNone/>
            </a:pPr>
            <a:r>
              <a:rPr lang="es-419" i="1" dirty="0"/>
              <a:t>Aclarar que este material </a:t>
            </a:r>
            <a:r>
              <a:rPr lang="es-419" b="1" i="1" dirty="0"/>
              <a:t>es un apoyo para el adulto </a:t>
            </a:r>
            <a:r>
              <a:rPr lang="es-419" i="1" dirty="0"/>
              <a:t>que acompañará al estudiante durante las clases y </a:t>
            </a:r>
            <a:r>
              <a:rPr lang="es-419" b="1" i="1" dirty="0"/>
              <a:t>puede ser consultado las veces que sea necesario:</a:t>
            </a:r>
            <a:r>
              <a:rPr lang="es-419" i="1" dirty="0"/>
              <a:t> antes, durante y después de cada clase.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2E18D42-4316-4623-94DB-366A5AF41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5"/>
    </mc:Choice>
    <mc:Fallback xmlns="">
      <p:transition spd="slow" advTm="4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A6C92-2DB4-40AC-B582-98733AE0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>
                <a:latin typeface="+mn-lt"/>
              </a:rPr>
              <a:t>1. Motivación: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64297D-71BF-4B7F-AA86-96C9DB429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419" dirty="0"/>
              <a:t>Espacio de la clase destinado a introducir el tema a desarrollar, este tema está relacionado con la palabra generadora. </a:t>
            </a: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r>
              <a:rPr lang="es-419" sz="4400" b="1" dirty="0"/>
              <a:t>2. Análisis:</a:t>
            </a: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r>
              <a:rPr lang="es-419" dirty="0"/>
              <a:t>Ejercicio en el cual separamos una palabra en las partes que la componen: primero en sílabas y luego en sonidos.</a:t>
            </a:r>
          </a:p>
          <a:p>
            <a:pPr marL="0" indent="0">
              <a:buNone/>
            </a:pPr>
            <a:r>
              <a:rPr lang="es-419" dirty="0" err="1"/>
              <a:t>Ej</a:t>
            </a:r>
            <a:r>
              <a:rPr lang="es-419" dirty="0"/>
              <a:t>: OJO         O – JO          O – J - O</a:t>
            </a:r>
          </a:p>
          <a:p>
            <a:pPr marL="0" indent="0">
              <a:buNone/>
            </a:pPr>
            <a:endParaRPr lang="es-419" sz="4400" dirty="0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C4517768-2B0D-4604-89AC-588E235B0117}"/>
              </a:ext>
            </a:extLst>
          </p:cNvPr>
          <p:cNvCxnSpPr/>
          <p:nvPr/>
        </p:nvCxnSpPr>
        <p:spPr>
          <a:xfrm>
            <a:off x="2039815" y="5613009"/>
            <a:ext cx="5345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87608D0-B4E5-42E5-B861-FC3B954F7C3A}"/>
              </a:ext>
            </a:extLst>
          </p:cNvPr>
          <p:cNvCxnSpPr/>
          <p:nvPr/>
        </p:nvCxnSpPr>
        <p:spPr>
          <a:xfrm>
            <a:off x="3739661" y="5610664"/>
            <a:ext cx="5345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671397-52B4-43AA-A1F1-4CD0093FA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46"/>
    </mc:Choice>
    <mc:Fallback xmlns="">
      <p:transition spd="slow" advTm="8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A6C92-2DB4-40AC-B582-98733AE0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990"/>
            <a:ext cx="10515600" cy="893295"/>
          </a:xfrm>
        </p:spPr>
        <p:txBody>
          <a:bodyPr>
            <a:normAutofit fontScale="90000"/>
          </a:bodyPr>
          <a:lstStyle/>
          <a:p>
            <a:r>
              <a:rPr lang="es-419" sz="4900" b="1" dirty="0">
                <a:latin typeface="+mn-lt"/>
              </a:rPr>
              <a:t>3. Síntesis:</a:t>
            </a:r>
            <a:br>
              <a:rPr lang="es-419" sz="2800" dirty="0">
                <a:latin typeface="+mn-lt"/>
              </a:rPr>
            </a:br>
            <a:br>
              <a:rPr lang="es-419" dirty="0">
                <a:latin typeface="+mn-lt"/>
              </a:rPr>
            </a:br>
            <a:r>
              <a:rPr lang="es-419" sz="2800" dirty="0">
                <a:latin typeface="+mn-lt"/>
              </a:rPr>
              <a:t>Ejercicio en el cual unimos las partes que componen una palabra. Primero generamos sílabas a partir de sonidos, y luego la palabra completa a partir de las sílabas.</a:t>
            </a:r>
            <a:br>
              <a:rPr lang="es-419" sz="2800" dirty="0">
                <a:latin typeface="+mn-lt"/>
              </a:rPr>
            </a:br>
            <a:r>
              <a:rPr lang="es-419" sz="2800" dirty="0" err="1">
                <a:latin typeface="+mn-lt"/>
              </a:rPr>
              <a:t>Ej</a:t>
            </a:r>
            <a:r>
              <a:rPr lang="es-419" sz="2800" dirty="0">
                <a:latin typeface="+mn-lt"/>
              </a:rPr>
              <a:t>: O – J – O           </a:t>
            </a:r>
            <a:r>
              <a:rPr lang="es-419" sz="2800" dirty="0" err="1">
                <a:latin typeface="+mn-lt"/>
              </a:rPr>
              <a:t>O</a:t>
            </a:r>
            <a:r>
              <a:rPr lang="es-419" sz="2800" dirty="0">
                <a:latin typeface="+mn-lt"/>
              </a:rPr>
              <a:t> – JO          OJO </a:t>
            </a:r>
            <a:br>
              <a:rPr lang="es-419" sz="2800" dirty="0">
                <a:latin typeface="+mn-lt"/>
              </a:rPr>
            </a:br>
            <a:endParaRPr lang="es-419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64297D-71BF-4B7F-AA86-96C9DB429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0717"/>
            <a:ext cx="10515600" cy="3396245"/>
          </a:xfrm>
        </p:spPr>
        <p:txBody>
          <a:bodyPr/>
          <a:lstStyle/>
          <a:p>
            <a:pPr marL="0" indent="0">
              <a:buNone/>
            </a:pPr>
            <a:endParaRPr lang="es-419" sz="4400" dirty="0"/>
          </a:p>
          <a:p>
            <a:pPr marL="0" indent="0">
              <a:buNone/>
            </a:pPr>
            <a:r>
              <a:rPr lang="es-419" sz="4400" b="1" dirty="0"/>
              <a:t>4. Sonidos:</a:t>
            </a: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r>
              <a:rPr lang="es-419" dirty="0"/>
              <a:t>En estos videos se refiere al sonido de una letra. En este método es importante trabajar con los sonidos y no con los nombres de las letras. </a:t>
            </a:r>
          </a:p>
          <a:p>
            <a:pPr marL="0" indent="0">
              <a:buNone/>
            </a:pPr>
            <a:r>
              <a:rPr lang="es-419" dirty="0" err="1"/>
              <a:t>Ej</a:t>
            </a:r>
            <a:r>
              <a:rPr lang="es-419" dirty="0"/>
              <a:t>: M        </a:t>
            </a:r>
            <a:r>
              <a:rPr lang="es-419" i="1" dirty="0"/>
              <a:t>/</a:t>
            </a:r>
            <a:r>
              <a:rPr lang="es-419" i="1" dirty="0" err="1"/>
              <a:t>mmm</a:t>
            </a:r>
            <a:r>
              <a:rPr lang="es-419" i="1" dirty="0"/>
              <a:t>/ </a:t>
            </a:r>
            <a:r>
              <a:rPr lang="es-419" dirty="0"/>
              <a:t>y no “eme”</a:t>
            </a:r>
          </a:p>
          <a:p>
            <a:pPr marL="0" indent="0">
              <a:buNone/>
            </a:pPr>
            <a:endParaRPr lang="es-419" sz="4400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87608D0-B4E5-42E5-B861-FC3B954F7C3A}"/>
              </a:ext>
            </a:extLst>
          </p:cNvPr>
          <p:cNvCxnSpPr/>
          <p:nvPr/>
        </p:nvCxnSpPr>
        <p:spPr>
          <a:xfrm>
            <a:off x="1685778" y="5849815"/>
            <a:ext cx="5345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A86336D-B554-4E47-84C8-E451F18F1CEF}"/>
              </a:ext>
            </a:extLst>
          </p:cNvPr>
          <p:cNvCxnSpPr/>
          <p:nvPr/>
        </p:nvCxnSpPr>
        <p:spPr>
          <a:xfrm>
            <a:off x="2574388" y="2459501"/>
            <a:ext cx="5345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12C4CC08-77DD-42B5-BB8F-BE41D4477669}"/>
              </a:ext>
            </a:extLst>
          </p:cNvPr>
          <p:cNvCxnSpPr/>
          <p:nvPr/>
        </p:nvCxnSpPr>
        <p:spPr>
          <a:xfrm>
            <a:off x="4133556" y="2459501"/>
            <a:ext cx="5345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957358-6AAF-4077-AE84-8054BB50A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65"/>
    </mc:Choice>
    <mc:Fallback xmlns="">
      <p:transition spd="slow" advTm="110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A6C92-2DB4-40AC-B582-98733AE0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990"/>
            <a:ext cx="10515600" cy="893295"/>
          </a:xfrm>
        </p:spPr>
        <p:txBody>
          <a:bodyPr>
            <a:normAutofit fontScale="90000"/>
          </a:bodyPr>
          <a:lstStyle/>
          <a:p>
            <a:r>
              <a:rPr lang="es-419" sz="4900" b="1" dirty="0">
                <a:latin typeface="+mn-lt"/>
              </a:rPr>
              <a:t>5. Sonido nuevo:</a:t>
            </a:r>
            <a:br>
              <a:rPr lang="es-419" sz="2800" dirty="0">
                <a:latin typeface="+mn-lt"/>
              </a:rPr>
            </a:br>
            <a:br>
              <a:rPr lang="es-419" dirty="0">
                <a:latin typeface="+mn-lt"/>
              </a:rPr>
            </a:br>
            <a:r>
              <a:rPr lang="es-419" sz="2800" dirty="0">
                <a:latin typeface="+mn-lt"/>
              </a:rPr>
              <a:t>En estos videos se refiere los sonidos de letras nuevas, es decir sonidos que no eran conocidos por el estudiante.</a:t>
            </a:r>
            <a:br>
              <a:rPr lang="es-419" sz="2800" dirty="0">
                <a:latin typeface="+mn-lt"/>
              </a:rPr>
            </a:br>
            <a:r>
              <a:rPr lang="es-419" sz="2800" dirty="0" err="1">
                <a:latin typeface="+mn-lt"/>
              </a:rPr>
              <a:t>Ej</a:t>
            </a:r>
            <a:r>
              <a:rPr lang="es-419" sz="2800" dirty="0">
                <a:latin typeface="+mn-lt"/>
              </a:rPr>
              <a:t>: en la lección OJO el sonido nuevo corresponde a </a:t>
            </a:r>
            <a:r>
              <a:rPr lang="es-419" sz="2800" i="1" dirty="0">
                <a:latin typeface="+mn-lt"/>
              </a:rPr>
              <a:t>/j/.</a:t>
            </a:r>
            <a:r>
              <a:rPr lang="es-419" sz="2800" dirty="0">
                <a:latin typeface="+mn-lt"/>
              </a:rPr>
              <a:t> </a:t>
            </a:r>
            <a:br>
              <a:rPr lang="es-419" sz="2800" dirty="0">
                <a:latin typeface="+mn-lt"/>
              </a:rPr>
            </a:br>
            <a:endParaRPr lang="es-419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64297D-71BF-4B7F-AA86-96C9DB429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0717"/>
            <a:ext cx="10515600" cy="3396245"/>
          </a:xfrm>
        </p:spPr>
        <p:txBody>
          <a:bodyPr/>
          <a:lstStyle/>
          <a:p>
            <a:pPr marL="0" indent="0">
              <a:buNone/>
            </a:pPr>
            <a:endParaRPr lang="es-419" sz="4400" dirty="0"/>
          </a:p>
          <a:p>
            <a:pPr marL="0" indent="0">
              <a:buNone/>
            </a:pPr>
            <a:r>
              <a:rPr lang="es-419" sz="4400" b="1" dirty="0"/>
              <a:t>6. Sonido antiguo:</a:t>
            </a: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r>
              <a:rPr lang="es-419" dirty="0"/>
              <a:t>En estos videos se refiere a sonidos de letras antiguas, es decir sonidos que si eran conocidos por el estudiante.</a:t>
            </a:r>
          </a:p>
          <a:p>
            <a:pPr marL="0" indent="0">
              <a:buNone/>
            </a:pPr>
            <a:r>
              <a:rPr lang="es-419" dirty="0" err="1"/>
              <a:t>Ej</a:t>
            </a:r>
            <a:r>
              <a:rPr lang="es-419" dirty="0"/>
              <a:t>: en la lección OJO el sonido antiguo corresponde a </a:t>
            </a:r>
            <a:r>
              <a:rPr lang="es-419" i="1" dirty="0"/>
              <a:t>/o/.</a:t>
            </a: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sz="4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1F7D9A-8EBA-4552-8FA5-34C78B0CF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8"/>
    </mc:Choice>
    <mc:Fallback xmlns="">
      <p:transition spd="slow" advTm="4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A6C92-2DB4-40AC-B582-98733AE0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8868"/>
            <a:ext cx="10515600" cy="561276"/>
          </a:xfrm>
        </p:spPr>
        <p:txBody>
          <a:bodyPr>
            <a:normAutofit fontScale="90000"/>
          </a:bodyPr>
          <a:lstStyle/>
          <a:p>
            <a:r>
              <a:rPr lang="es-419" sz="4900" b="1" dirty="0">
                <a:latin typeface="+mn-lt"/>
              </a:rPr>
              <a:t>7. Letra ligada:</a:t>
            </a:r>
            <a:br>
              <a:rPr lang="es-419" sz="2800" dirty="0">
                <a:latin typeface="+mn-lt"/>
              </a:rPr>
            </a:br>
            <a:br>
              <a:rPr lang="es-419" dirty="0">
                <a:latin typeface="+mn-lt"/>
              </a:rPr>
            </a:br>
            <a:r>
              <a:rPr lang="es-419" sz="2800" dirty="0">
                <a:latin typeface="+mn-lt"/>
              </a:rPr>
              <a:t>Se le llama así a la letra que el estudiante usará para escribir en su cuaderno de trabajo. Se llama ligada, porque en este tipo de escritura todas las letras van unidas y se realiza sin levantar el lápiz. </a:t>
            </a:r>
            <a:br>
              <a:rPr lang="es-419" sz="2800" dirty="0">
                <a:latin typeface="+mn-lt"/>
              </a:rPr>
            </a:br>
            <a:r>
              <a:rPr lang="es-419" sz="2800" dirty="0" err="1">
                <a:latin typeface="+mn-lt"/>
              </a:rPr>
              <a:t>Ej</a:t>
            </a:r>
            <a:r>
              <a:rPr lang="es-419" sz="2800" dirty="0">
                <a:latin typeface="+mn-lt"/>
              </a:rPr>
              <a:t>: la palabra ojo en letra ligada sería</a:t>
            </a:r>
            <a:r>
              <a:rPr lang="es-419" sz="2800" dirty="0">
                <a:latin typeface="Edwardian Script ITC" panose="030303020407070D0804" pitchFamily="66" charset="0"/>
              </a:rPr>
              <a:t> </a:t>
            </a:r>
            <a:r>
              <a:rPr lang="es-419" dirty="0">
                <a:latin typeface="Edwardian Script ITC" panose="030303020407070D0804" pitchFamily="66" charset="0"/>
              </a:rPr>
              <a:t>ojo</a:t>
            </a:r>
            <a:br>
              <a:rPr lang="es-419" sz="2800" dirty="0">
                <a:latin typeface="+mn-lt"/>
              </a:rPr>
            </a:br>
            <a:br>
              <a:rPr lang="es-419" sz="2800" dirty="0">
                <a:latin typeface="+mn-lt"/>
              </a:rPr>
            </a:br>
            <a:br>
              <a:rPr lang="es-419" sz="2800" dirty="0">
                <a:latin typeface="+mn-lt"/>
              </a:rPr>
            </a:br>
            <a:r>
              <a:rPr lang="es-419" b="1" dirty="0">
                <a:latin typeface="+mn-lt"/>
              </a:rPr>
              <a:t>8. Punto de partida:</a:t>
            </a:r>
            <a:br>
              <a:rPr lang="es-419" dirty="0">
                <a:latin typeface="+mn-lt"/>
              </a:rPr>
            </a:br>
            <a:endParaRPr lang="es-419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64297D-71BF-4B7F-AA86-96C9DB429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6784"/>
            <a:ext cx="10515600" cy="25631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419" sz="4400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r>
              <a:rPr lang="es-419" dirty="0"/>
              <a:t>Punto de la hoja desde donde </a:t>
            </a:r>
          </a:p>
          <a:p>
            <a:pPr marL="0" indent="0">
              <a:buNone/>
            </a:pPr>
            <a:r>
              <a:rPr lang="es-419" dirty="0"/>
              <a:t>comienzo la escritura de una letra.</a:t>
            </a:r>
          </a:p>
          <a:p>
            <a:pPr marL="0" indent="0">
              <a:buNone/>
            </a:pP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AF347-4CDE-4B96-93A1-C8828672C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96187"/>
            <a:ext cx="5605170" cy="17807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2BAF26-6E10-4882-83BE-3B8DA3F0D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94"/>
    </mc:Choice>
    <mc:Fallback xmlns="">
      <p:transition spd="slow" advTm="7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E75B4-FE7D-4EF3-A583-1D74DAD3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blipFill>
            <a:blip r:embed="rId4">
              <a:alphaModFix amt="26000"/>
            </a:blip>
            <a:stretch>
              <a:fillRect/>
            </a:stretch>
          </a:blipFill>
        </p:spPr>
        <p:txBody>
          <a:bodyPr/>
          <a:lstStyle/>
          <a:p>
            <a:r>
              <a:rPr lang="es-419" b="1" dirty="0"/>
              <a:t>Ahora conozcamos nuestro material de trabajo: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A20E809-290A-4861-A45C-854D74D94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70109" y="1813902"/>
            <a:ext cx="3293183" cy="435133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18006D4-13C8-4544-A80A-6FC663C0F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4F7304-BC36-4433-B066-FA13BC3A0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086" y="1793904"/>
            <a:ext cx="3154017" cy="41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57"/>
    </mc:Choice>
    <mc:Fallback xmlns="">
      <p:transition spd="slow" advTm="5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295</Words>
  <Application>Microsoft Office PowerPoint</Application>
  <PresentationFormat>Panorámica</PresentationFormat>
  <Paragraphs>30</Paragraphs>
  <Slides>7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Edwardian Script ITC</vt:lpstr>
      <vt:lpstr>Tema de Office</vt:lpstr>
      <vt:lpstr>Glosario Método Matte para padres</vt:lpstr>
      <vt:lpstr>Presentación de PowerPoint</vt:lpstr>
      <vt:lpstr>1. Motivación:</vt:lpstr>
      <vt:lpstr>3. Síntesis:  Ejercicio en el cual unimos las partes que componen una palabra. Primero generamos sílabas a partir de sonidos, y luego la palabra completa a partir de las sílabas. Ej: O – J – O           O – JO          OJO  </vt:lpstr>
      <vt:lpstr>5. Sonido nuevo:  En estos videos se refiere los sonidos de letras nuevas, es decir sonidos que no eran conocidos por el estudiante. Ej: en la lección OJO el sonido nuevo corresponde a /j/.  </vt:lpstr>
      <vt:lpstr>7. Letra ligada:  Se le llama así a la letra que el estudiante usará para escribir en su cuaderno de trabajo. Se llama ligada, porque en este tipo de escritura todas las letras van unidas y se realiza sin levantar el lápiz.  Ej: la palabra ojo en letra ligada sería ojo   8. Punto de partida: </vt:lpstr>
      <vt:lpstr>Ahora conozcamos nuestro material de trabajo: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Glosario Método Matte para padres</dc:title>
  <dc:creator>Usuario</dc:creator>
  <cp:lastModifiedBy>Usuario</cp:lastModifiedBy>
  <cp:revision>13</cp:revision>
  <dcterms:created xsi:type="dcterms:W3CDTF">2020-04-08T20:49:48Z</dcterms:created>
  <dcterms:modified xsi:type="dcterms:W3CDTF">2020-04-09T16:13:15Z</dcterms:modified>
</cp:coreProperties>
</file>